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94124"/>
    <a:srgbClr val="E6E6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>
        <p:scale>
          <a:sx n="80" d="100"/>
          <a:sy n="80" d="100"/>
        </p:scale>
        <p:origin x="1710" y="5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387E14-97AA-D31A-AB47-118EFEBAB8D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AA4340A-D7F6-7E7F-D0BE-B023A842010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813260B-9218-6250-D667-D2DC9873CE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7033B-B504-4BF4-8A76-47F6B0105182}" type="datetimeFigureOut">
              <a:rPr lang="en-US" smtClean="0"/>
              <a:t>1/16/2025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E2E906-4742-3E86-5AE8-15A9B31932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390E88-E114-AE99-0D7A-C148C2E2C7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6E07D-E55E-44A8-BDCD-E7DAC11D4B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16367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577389-D593-7AE6-ADBA-4B9E5999B3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BB162D2-12AC-B92F-4FD8-FE330BE5D81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DD30FA-2776-2B3C-C0A9-3240C68049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7033B-B504-4BF4-8A76-47F6B0105182}" type="datetimeFigureOut">
              <a:rPr lang="en-US" smtClean="0"/>
              <a:t>1/16/2025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482709-1DF8-5108-8DEA-A2EEEE750D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4499FE-185A-D5FE-9A23-04C96B284C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6E07D-E55E-44A8-BDCD-E7DAC11D4B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29435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E20D240-734D-3A6A-B272-5A53F1A74CC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EAEFEB8-1645-EB1B-D722-B7896FCE283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5E14A1D-1CB3-18FB-665E-A358F62592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7033B-B504-4BF4-8A76-47F6B0105182}" type="datetimeFigureOut">
              <a:rPr lang="en-US" smtClean="0"/>
              <a:t>1/16/2025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710A36-572E-892F-94B3-C8830494C9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BCE6F0-70B5-1D6C-032A-4D32A53DD4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6E07D-E55E-44A8-BDCD-E7DAC11D4B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7678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D10616-4D95-2BFD-BD3B-FD1AEE1BB0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BBDB91-6375-27EC-6476-9D264A916F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A2DC4C-865B-2163-9297-70413C6781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7033B-B504-4BF4-8A76-47F6B0105182}" type="datetimeFigureOut">
              <a:rPr lang="en-US" smtClean="0"/>
              <a:t>1/16/2025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AF9AC4-3E5F-668E-8B02-87D9A5EE0F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363AA16-F180-C720-5262-BA48872A9D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6E07D-E55E-44A8-BDCD-E7DAC11D4B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77849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810C7F-E4EB-C2BA-29DA-C6EA69090B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BFEF95F-C9B0-ABCB-B34A-AFCAAD7076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B01E7C-1A36-1634-D013-E2E8116EA6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7033B-B504-4BF4-8A76-47F6B0105182}" type="datetimeFigureOut">
              <a:rPr lang="en-US" smtClean="0"/>
              <a:t>1/16/2025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30DE7E-FBC3-7496-DF07-976C33F707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75BD4F-A278-AB53-8FCB-6BB0FCFCD0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6E07D-E55E-44A8-BDCD-E7DAC11D4B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4615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F89E4F-ADBD-9F97-E762-DC376DA13B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16A6F5-5C6B-DF7C-E3B1-A628ECFFD5D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2A58F55-CBB1-6DB0-A747-325F7983C36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5F7C19C-AACF-237E-748A-26455764C6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7033B-B504-4BF4-8A76-47F6B0105182}" type="datetimeFigureOut">
              <a:rPr lang="en-US" smtClean="0"/>
              <a:t>1/16/2025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2AB90A1-55A6-AD96-6B98-C29D5E7C58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853B0F7-7EA9-1762-9CF8-9EAC4AC50F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6E07D-E55E-44A8-BDCD-E7DAC11D4B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81819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E2A6EB-504C-DBF1-2D24-5D24703426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68A3D60-C5DE-C57A-9658-AA12E0B4F9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EB73673-FFA2-D0AF-A4FF-DA8ADD250F4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32508DC-3C1B-97B1-6384-30DB866170E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C5367A6-BE69-2550-99FC-1194F1BD0AC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FAE9445-7088-A714-643D-C8AD32ABEE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7033B-B504-4BF4-8A76-47F6B0105182}" type="datetimeFigureOut">
              <a:rPr lang="en-US" smtClean="0"/>
              <a:t>1/16/2025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EB20291-A279-BD8D-7B35-59ABC65046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39BFDAE-3547-58AC-7AD3-8AFFC46343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6E07D-E55E-44A8-BDCD-E7DAC11D4B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43392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DD90FD-2EA4-A99C-168B-AA41877B89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F8D0A5C-1E5D-9DE5-658E-95BF30E717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7033B-B504-4BF4-8A76-47F6B0105182}" type="datetimeFigureOut">
              <a:rPr lang="en-US" smtClean="0"/>
              <a:t>1/16/2025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77C77AC-C823-7C2A-780B-F587D5CA0E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28096BF-F260-542A-FD2F-3C7D8A9578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6E07D-E55E-44A8-BDCD-E7DAC11D4B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51391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14149A9-ED0C-210B-B7E1-81183E5F16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7033B-B504-4BF4-8A76-47F6B0105182}" type="datetimeFigureOut">
              <a:rPr lang="en-US" smtClean="0"/>
              <a:t>1/16/2025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C2FC029-D315-B864-E6E3-43CF05FDA9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E9CE5E0-26D3-D4AB-EC6B-8B02638975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6E07D-E55E-44A8-BDCD-E7DAC11D4B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97650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107BB1-E192-1097-829B-16AFBBF5D7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715A44-0D91-2511-6EEB-5FE251F64B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AC4404E-2AA4-ACC9-7416-44BAA08CE81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009034C-167C-BD94-D5DB-D3003B1BC2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7033B-B504-4BF4-8A76-47F6B0105182}" type="datetimeFigureOut">
              <a:rPr lang="en-US" smtClean="0"/>
              <a:t>1/16/2025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BC60376-01B5-D8AB-7F2A-D7B161FB94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1DF5B65-645F-E1CF-690E-AA813523B4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6E07D-E55E-44A8-BDCD-E7DAC11D4B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37522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F39728-D6AA-7C28-8446-EBC176F40B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D9E1D27-5368-F4AF-BC59-ECFD2D4EE20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DAA3471-E20C-CC67-1116-650D6FBED6B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9F17E88-1CB4-5671-30D2-8EEC0525C7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7033B-B504-4BF4-8A76-47F6B0105182}" type="datetimeFigureOut">
              <a:rPr lang="en-US" smtClean="0"/>
              <a:t>1/16/2025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DABDA32-3272-90BE-1CD1-CCABF21FD6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2923F2E-19D1-772F-83A7-1D18FFACD1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6E07D-E55E-44A8-BDCD-E7DAC11D4B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90685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B9AB9D1-5770-5593-1B9D-190DC8087D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1F6AF0B-320D-5E54-E774-FFFCFC7A0D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4041A1-0C56-65D9-E9F6-89B9C35BE5A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EB7033B-B504-4BF4-8A76-47F6B0105182}" type="datetimeFigureOut">
              <a:rPr lang="en-US" smtClean="0"/>
              <a:t>1/16/2025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D5E68B-9823-0DEA-0B69-C031466D3DA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FE7A81-0F81-58A8-73EC-3039BC92B9D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C86E07D-E55E-44A8-BDCD-E7DAC11D4B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12553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hyperlink" Target="https://www.cdc.gov/drinking-water/event-name/drinking-water-week.html" TargetMode="External"/><Relationship Id="rId7" Type="http://schemas.openxmlformats.org/officeDocument/2006/relationships/image" Target="../media/image3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newsinhealth.nih.gov/2023/05/hydrating-health#:~:text=But%20experts%20generally%20recommend%20drinking,have%20diarrhea%20or%20a%20fever." TargetMode="External"/><Relationship Id="rId5" Type="http://schemas.openxmlformats.org/officeDocument/2006/relationships/hyperlink" Target="https://www.mayoclinichealthsystem.org/hometown-health/speaking-of-health/water-essential-to-your-body-video" TargetMode="External"/><Relationship Id="rId4" Type="http://schemas.openxmlformats.org/officeDocument/2006/relationships/hyperlink" Target="https://mcforms.mayo.edu/mc4700-mc4799/mc4770-23.pdf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Glass of fruit-infused water">
            <a:extLst>
              <a:ext uri="{FF2B5EF4-FFF2-40B4-BE49-F238E27FC236}">
                <a16:creationId xmlns:a16="http://schemas.microsoft.com/office/drawing/2014/main" id="{7BC2D776-F314-C61B-C4D5-3C9B586C4A3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66851"/>
            <a:ext cx="12192000" cy="5391150"/>
          </a:xfrm>
          <a:prstGeom prst="rect">
            <a:avLst/>
          </a:prstGeom>
        </p:spPr>
      </p:pic>
      <p:pic>
        <p:nvPicPr>
          <p:cNvPr id="6" name="Picture 5" descr="Department of Defense Whole Person Whole Career Work-Life Programs Logo">
            <a:extLst>
              <a:ext uri="{FF2B5EF4-FFF2-40B4-BE49-F238E27FC236}">
                <a16:creationId xmlns:a16="http://schemas.microsoft.com/office/drawing/2014/main" id="{F91CF58D-AAE5-C493-CFE4-CD25DA296F62}"/>
              </a:ext>
            </a:extLst>
          </p:cNvPr>
          <p:cNvPicPr/>
          <p:nvPr/>
        </p:nvPicPr>
        <p:blipFill>
          <a:blip r:embed="rId3"/>
          <a:srcRect/>
          <a:stretch>
            <a:fillRect/>
          </a:stretch>
        </p:blipFill>
        <p:spPr>
          <a:xfrm>
            <a:off x="10291665" y="20996"/>
            <a:ext cx="1523145" cy="1466850"/>
          </a:xfrm>
          <a:prstGeom prst="rect">
            <a:avLst/>
          </a:prstGeom>
          <a:ln/>
        </p:spPr>
      </p:pic>
      <p:pic>
        <p:nvPicPr>
          <p:cNvPr id="7" name="Picture 6" descr="Department of Defense Work-Life Programs Health &amp; Wellness ">
            <a:extLst>
              <a:ext uri="{FF2B5EF4-FFF2-40B4-BE49-F238E27FC236}">
                <a16:creationId xmlns:a16="http://schemas.microsoft.com/office/drawing/2014/main" id="{C561121B-F7B6-37D1-5CDA-F4C62F65A979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94" t="4646" r="23356" b="83374"/>
          <a:stretch/>
        </p:blipFill>
        <p:spPr>
          <a:xfrm>
            <a:off x="0" y="0"/>
            <a:ext cx="7543800" cy="1466850"/>
          </a:xfrm>
          <a:prstGeom prst="rect">
            <a:avLst/>
          </a:prstGeom>
          <a:ln/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4D03C3C1-20E4-F65C-F35B-0112C3F58766}"/>
              </a:ext>
            </a:extLst>
          </p:cNvPr>
          <p:cNvSpPr txBox="1"/>
          <p:nvPr/>
        </p:nvSpPr>
        <p:spPr>
          <a:xfrm>
            <a:off x="5516880" y="1622852"/>
            <a:ext cx="667512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/>
              <a:t>DoD Water Drinking Challenge</a:t>
            </a:r>
          </a:p>
          <a:p>
            <a:pPr algn="ctr"/>
            <a:r>
              <a:rPr lang="en-US" sz="2000" b="1" dirty="0"/>
              <a:t>January – March 2025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1A0B7D98-106D-9EF6-2068-34569746F3F3}"/>
              </a:ext>
            </a:extLst>
          </p:cNvPr>
          <p:cNvSpPr txBox="1"/>
          <p:nvPr/>
        </p:nvSpPr>
        <p:spPr>
          <a:xfrm>
            <a:off x="5799772" y="2609850"/>
            <a:ext cx="6109336" cy="17134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The DoD Water Drinking Challenge is aimed at encouraging DoD employees, their families, and the broader community to prioritize water consumption and understand its vital role in overall health.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B49044A3-C639-2AA4-8186-E05E3BBC3288}"/>
              </a:ext>
            </a:extLst>
          </p:cNvPr>
          <p:cNvSpPr/>
          <p:nvPr/>
        </p:nvSpPr>
        <p:spPr>
          <a:xfrm>
            <a:off x="-3784" y="6545180"/>
            <a:ext cx="12195784" cy="312820"/>
          </a:xfrm>
          <a:prstGeom prst="rect">
            <a:avLst/>
          </a:prstGeom>
          <a:solidFill>
            <a:srgbClr val="E94124"/>
          </a:solidFill>
          <a:ln>
            <a:solidFill>
              <a:srgbClr val="E94124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95C7E85-B164-EF72-A60D-FAE04FEB06D2}"/>
              </a:ext>
            </a:extLst>
          </p:cNvPr>
          <p:cNvSpPr txBox="1"/>
          <p:nvPr/>
        </p:nvSpPr>
        <p:spPr>
          <a:xfrm>
            <a:off x="1239253" y="6568305"/>
            <a:ext cx="7937241" cy="2896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tabLst>
                <a:tab pos="2971800" algn="ctr"/>
                <a:tab pos="5943600" algn="r"/>
              </a:tabLst>
            </a:pPr>
            <a:r>
              <a:rPr lang="en-US" sz="1300" i="1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For additional information, please email:</a:t>
            </a:r>
            <a:r>
              <a:rPr lang="en-US" sz="1300" b="1" i="1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 dodhra.mc-alex.dcpas.mbx.dod-worklife@mail.mil</a:t>
            </a:r>
            <a:endParaRPr lang="en-US" sz="1300" dirty="0">
              <a:solidFill>
                <a:srgbClr val="000000"/>
              </a:solidFill>
              <a:effectLst/>
              <a:latin typeface="Century Gothic" panose="020B0502020202020204" pitchFamily="34" charset="0"/>
              <a:ea typeface="Century Gothic" panose="020B0502020202020204" pitchFamily="34" charset="0"/>
              <a:cs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86721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Glass of fruit-infused water">
            <a:extLst>
              <a:ext uri="{FF2B5EF4-FFF2-40B4-BE49-F238E27FC236}">
                <a16:creationId xmlns:a16="http://schemas.microsoft.com/office/drawing/2014/main" id="{7BC2D776-F314-C61B-C4D5-3C9B586C4A3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66450"/>
            <a:ext cx="12192000" cy="5391549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1A0B7D98-106D-9EF6-2068-34569746F3F3}"/>
              </a:ext>
            </a:extLst>
          </p:cNvPr>
          <p:cNvSpPr txBox="1"/>
          <p:nvPr/>
        </p:nvSpPr>
        <p:spPr>
          <a:xfrm>
            <a:off x="5862472" y="2588855"/>
            <a:ext cx="5983936" cy="35676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000" b="1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The Importance of Hydration</a:t>
            </a:r>
            <a:endParaRPr lang="en-US" sz="2000" dirty="0">
              <a:solidFill>
                <a:srgbClr val="000000"/>
              </a:solidFill>
              <a:effectLst/>
              <a:latin typeface="Century Gothic" panose="020B0502020202020204" pitchFamily="34" charset="0"/>
              <a:ea typeface="Century Gothic" panose="020B0502020202020204" pitchFamily="34" charset="0"/>
              <a:cs typeface="Century Gothic" panose="020B0502020202020204" pitchFamily="34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Water is fundamental to our existence and staying properly hydrated is essential for maintaining our health and well-being.  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According to the Mayo Clinic, </a:t>
            </a:r>
            <a:r>
              <a:rPr lang="en-US" b="1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water makes up about 60% of our body weight </a:t>
            </a:r>
            <a:r>
              <a:rPr lang="en-US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and plays a critical role in numerous bodily functions, including regulating temperature, lubricating joints, and transporting nutrients.  Drinking sufficient water can help prevent dehydration and promote optimal health.</a:t>
            </a:r>
          </a:p>
        </p:txBody>
      </p:sp>
      <p:pic>
        <p:nvPicPr>
          <p:cNvPr id="9" name="Picture 8" descr="Department of Defense Work-Life Programs Health &amp; Wellness ">
            <a:extLst>
              <a:ext uri="{FF2B5EF4-FFF2-40B4-BE49-F238E27FC236}">
                <a16:creationId xmlns:a16="http://schemas.microsoft.com/office/drawing/2014/main" id="{76CE7E56-453A-536A-2134-31C58EB9870D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94" t="4646" r="23356" b="83374"/>
          <a:stretch/>
        </p:blipFill>
        <p:spPr>
          <a:xfrm>
            <a:off x="0" y="0"/>
            <a:ext cx="7543800" cy="1466850"/>
          </a:xfrm>
          <a:prstGeom prst="rect">
            <a:avLst/>
          </a:prstGeom>
          <a:ln/>
        </p:spPr>
      </p:pic>
      <p:pic>
        <p:nvPicPr>
          <p:cNvPr id="3" name="Picture 2" descr="Department of Defense Whole Person Whole Career Work-Life Programs Logo">
            <a:extLst>
              <a:ext uri="{FF2B5EF4-FFF2-40B4-BE49-F238E27FC236}">
                <a16:creationId xmlns:a16="http://schemas.microsoft.com/office/drawing/2014/main" id="{F05F956C-794E-0823-9303-A7EDDDC25173}"/>
              </a:ext>
            </a:extLst>
          </p:cNvPr>
          <p:cNvPicPr/>
          <p:nvPr/>
        </p:nvPicPr>
        <p:blipFill>
          <a:blip r:embed="rId4"/>
          <a:srcRect/>
          <a:stretch>
            <a:fillRect/>
          </a:stretch>
        </p:blipFill>
        <p:spPr>
          <a:xfrm>
            <a:off x="10291665" y="20996"/>
            <a:ext cx="1523145" cy="1466850"/>
          </a:xfrm>
          <a:prstGeom prst="rect">
            <a:avLst/>
          </a:prstGeom>
          <a:ln/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784C20C0-DB4C-3393-E0EE-59AD5E076BE5}"/>
              </a:ext>
            </a:extLst>
          </p:cNvPr>
          <p:cNvSpPr txBox="1"/>
          <p:nvPr/>
        </p:nvSpPr>
        <p:spPr>
          <a:xfrm>
            <a:off x="5516880" y="1622852"/>
            <a:ext cx="667512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/>
              <a:t>DoD Water Drinking Challenge</a:t>
            </a:r>
          </a:p>
          <a:p>
            <a:pPr algn="ctr"/>
            <a:r>
              <a:rPr lang="en-US" sz="2000" b="1" dirty="0"/>
              <a:t>January – March 2025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933A471-2553-109B-9EE2-E88AA1A1DE93}"/>
              </a:ext>
            </a:extLst>
          </p:cNvPr>
          <p:cNvSpPr/>
          <p:nvPr/>
        </p:nvSpPr>
        <p:spPr>
          <a:xfrm>
            <a:off x="-3784" y="6545180"/>
            <a:ext cx="12195784" cy="312820"/>
          </a:xfrm>
          <a:prstGeom prst="rect">
            <a:avLst/>
          </a:prstGeom>
          <a:solidFill>
            <a:srgbClr val="E94124"/>
          </a:solidFill>
          <a:ln>
            <a:solidFill>
              <a:srgbClr val="E94124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C4365BF-30AF-0495-7EFC-DD8CB2DA81B1}"/>
              </a:ext>
            </a:extLst>
          </p:cNvPr>
          <p:cNvSpPr txBox="1"/>
          <p:nvPr/>
        </p:nvSpPr>
        <p:spPr>
          <a:xfrm>
            <a:off x="1239253" y="6568305"/>
            <a:ext cx="7937241" cy="2896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tabLst>
                <a:tab pos="2971800" algn="ctr"/>
                <a:tab pos="5943600" algn="r"/>
              </a:tabLst>
            </a:pPr>
            <a:r>
              <a:rPr lang="en-US" sz="1300" i="1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For additional information, please email:</a:t>
            </a:r>
            <a:r>
              <a:rPr lang="en-US" sz="1300" b="1" i="1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 dodhra.mc-alex.dcpas.mbx.dod-worklife@mail.mil</a:t>
            </a:r>
            <a:endParaRPr lang="en-US" sz="1300" dirty="0">
              <a:solidFill>
                <a:srgbClr val="000000"/>
              </a:solidFill>
              <a:effectLst/>
              <a:latin typeface="Century Gothic" panose="020B0502020202020204" pitchFamily="34" charset="0"/>
              <a:ea typeface="Century Gothic" panose="020B0502020202020204" pitchFamily="34" charset="0"/>
              <a:cs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59748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Glass of fruit-infused water">
            <a:extLst>
              <a:ext uri="{FF2B5EF4-FFF2-40B4-BE49-F238E27FC236}">
                <a16:creationId xmlns:a16="http://schemas.microsoft.com/office/drawing/2014/main" id="{7BC2D776-F314-C61B-C4D5-3C9B586C4A3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66450"/>
            <a:ext cx="12192000" cy="5391550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1A0B7D98-106D-9EF6-2068-34569746F3F3}"/>
              </a:ext>
            </a:extLst>
          </p:cNvPr>
          <p:cNvSpPr txBox="1"/>
          <p:nvPr/>
        </p:nvSpPr>
        <p:spPr>
          <a:xfrm>
            <a:off x="5854065" y="2588855"/>
            <a:ext cx="6000750" cy="39969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000" b="1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The Importance of Hydration </a:t>
            </a:r>
            <a:r>
              <a:rPr lang="en-US" b="1" i="1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(cont.)</a:t>
            </a:r>
            <a:endParaRPr lang="en-US" i="1" dirty="0">
              <a:solidFill>
                <a:srgbClr val="000000"/>
              </a:solidFill>
              <a:effectLst/>
              <a:latin typeface="Century Gothic" panose="020B0502020202020204" pitchFamily="34" charset="0"/>
              <a:ea typeface="Century Gothic" panose="020B0502020202020204" pitchFamily="34" charset="0"/>
              <a:cs typeface="Century Gothic" panose="020B0502020202020204" pitchFamily="34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Experts generally recommend drinking about </a:t>
            </a:r>
            <a:r>
              <a:rPr lang="en-US" b="1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13 cups for men </a:t>
            </a:r>
            <a:r>
              <a:rPr lang="en-US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and </a:t>
            </a:r>
            <a:r>
              <a:rPr lang="en-US" b="1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9 cups for women </a:t>
            </a:r>
            <a:r>
              <a:rPr lang="en-US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each day, but individual needs may vary based on activity level, climate, and overall health. 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For those experiencing conditions such as diarrhea or fever, </a:t>
            </a:r>
            <a:r>
              <a:rPr lang="en-US" b="1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increased hydration is crucial to replenish lost fluids. 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Some benefits of staying hydrated includes </a:t>
            </a:r>
            <a:r>
              <a:rPr lang="en-US" b="1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improved physical performance, enhanced cognitive function, better digestive health,</a:t>
            </a:r>
            <a:r>
              <a:rPr lang="en-US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 and </a:t>
            </a:r>
            <a:r>
              <a:rPr lang="en-US" b="1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weight management</a:t>
            </a:r>
            <a:r>
              <a:rPr lang="en-US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.</a:t>
            </a:r>
            <a:r>
              <a:rPr lang="en-US" sz="20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 </a:t>
            </a:r>
          </a:p>
        </p:txBody>
      </p:sp>
      <p:pic>
        <p:nvPicPr>
          <p:cNvPr id="5" name="Picture 4" descr="Department of Defense Work-Life Programs Health &amp; Wellness ">
            <a:extLst>
              <a:ext uri="{FF2B5EF4-FFF2-40B4-BE49-F238E27FC236}">
                <a16:creationId xmlns:a16="http://schemas.microsoft.com/office/drawing/2014/main" id="{BD155D16-9C80-5456-1AFE-E84E043097C7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94" t="4646" r="23356" b="83374"/>
          <a:stretch/>
        </p:blipFill>
        <p:spPr>
          <a:xfrm>
            <a:off x="0" y="0"/>
            <a:ext cx="7543800" cy="1466850"/>
          </a:xfrm>
          <a:prstGeom prst="rect">
            <a:avLst/>
          </a:prstGeom>
          <a:ln/>
        </p:spPr>
      </p:pic>
      <p:pic>
        <p:nvPicPr>
          <p:cNvPr id="2" name="Picture 1" descr="Department of Defense Whole Person Whole Career Work-Life Programs Logo">
            <a:extLst>
              <a:ext uri="{FF2B5EF4-FFF2-40B4-BE49-F238E27FC236}">
                <a16:creationId xmlns:a16="http://schemas.microsoft.com/office/drawing/2014/main" id="{082C9EE5-3010-219A-C9A7-11578A35C669}"/>
              </a:ext>
            </a:extLst>
          </p:cNvPr>
          <p:cNvPicPr/>
          <p:nvPr/>
        </p:nvPicPr>
        <p:blipFill>
          <a:blip r:embed="rId4"/>
          <a:srcRect/>
          <a:stretch>
            <a:fillRect/>
          </a:stretch>
        </p:blipFill>
        <p:spPr>
          <a:xfrm>
            <a:off x="10291665" y="20996"/>
            <a:ext cx="1523145" cy="1466850"/>
          </a:xfrm>
          <a:prstGeom prst="rect">
            <a:avLst/>
          </a:prstGeom>
          <a:ln/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8D3CFC6F-D707-4B64-1863-A0D7EA56A034}"/>
              </a:ext>
            </a:extLst>
          </p:cNvPr>
          <p:cNvSpPr txBox="1"/>
          <p:nvPr/>
        </p:nvSpPr>
        <p:spPr>
          <a:xfrm>
            <a:off x="5516880" y="1622852"/>
            <a:ext cx="667512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/>
              <a:t>DoD Water Drinking Challenge</a:t>
            </a:r>
          </a:p>
          <a:p>
            <a:pPr algn="ctr"/>
            <a:r>
              <a:rPr lang="en-US" sz="2000" b="1" dirty="0"/>
              <a:t>January – March 2025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6E9372A0-BB7B-2823-2CFA-C60EC9C84F10}"/>
              </a:ext>
            </a:extLst>
          </p:cNvPr>
          <p:cNvSpPr/>
          <p:nvPr/>
        </p:nvSpPr>
        <p:spPr>
          <a:xfrm>
            <a:off x="-3784" y="6545180"/>
            <a:ext cx="12195784" cy="312820"/>
          </a:xfrm>
          <a:prstGeom prst="rect">
            <a:avLst/>
          </a:prstGeom>
          <a:solidFill>
            <a:srgbClr val="E94124"/>
          </a:solidFill>
          <a:ln>
            <a:solidFill>
              <a:srgbClr val="E94124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ABF9F35-508B-8592-4C6A-84456947DC40}"/>
              </a:ext>
            </a:extLst>
          </p:cNvPr>
          <p:cNvSpPr txBox="1"/>
          <p:nvPr/>
        </p:nvSpPr>
        <p:spPr>
          <a:xfrm>
            <a:off x="1239253" y="6568305"/>
            <a:ext cx="7937241" cy="2896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tabLst>
                <a:tab pos="2971800" algn="ctr"/>
                <a:tab pos="5943600" algn="r"/>
              </a:tabLst>
            </a:pPr>
            <a:r>
              <a:rPr lang="en-US" sz="1300" i="1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For additional information, please email:</a:t>
            </a:r>
            <a:r>
              <a:rPr lang="en-US" sz="1300" b="1" i="1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 dodhra.mc-alex.dcpas.mbx.dod-worklife@mail.mil</a:t>
            </a:r>
            <a:endParaRPr lang="en-US" sz="1300" dirty="0">
              <a:solidFill>
                <a:srgbClr val="000000"/>
              </a:solidFill>
              <a:effectLst/>
              <a:latin typeface="Century Gothic" panose="020B0502020202020204" pitchFamily="34" charset="0"/>
              <a:ea typeface="Century Gothic" panose="020B0502020202020204" pitchFamily="34" charset="0"/>
              <a:cs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42221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Glass of fruit-infused water">
            <a:extLst>
              <a:ext uri="{FF2B5EF4-FFF2-40B4-BE49-F238E27FC236}">
                <a16:creationId xmlns:a16="http://schemas.microsoft.com/office/drawing/2014/main" id="{7BC2D776-F314-C61B-C4D5-3C9B586C4A3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66850"/>
            <a:ext cx="12192000" cy="5391150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1A0B7D98-106D-9EF6-2068-34569746F3F3}"/>
              </a:ext>
            </a:extLst>
          </p:cNvPr>
          <p:cNvSpPr txBox="1"/>
          <p:nvPr/>
        </p:nvSpPr>
        <p:spPr>
          <a:xfrm>
            <a:off x="5705475" y="2420852"/>
            <a:ext cx="6297930" cy="39665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000" b="1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Tips to Stay Hydrated</a:t>
            </a:r>
            <a:endParaRPr lang="en-US" sz="2000" dirty="0">
              <a:solidFill>
                <a:srgbClr val="000000"/>
              </a:solidFill>
              <a:effectLst/>
              <a:latin typeface="Century Gothic" panose="020B0502020202020204" pitchFamily="34" charset="0"/>
              <a:ea typeface="Century Gothic" panose="020B0502020202020204" pitchFamily="34" charset="0"/>
              <a:cs typeface="Century Gothic" panose="020B0502020202020204" pitchFamily="34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n-US" b="1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Set Daily Goals</a:t>
            </a:r>
            <a:r>
              <a:rPr lang="en-US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:  Aim to meet or exceed the recommended daily intake of water.  You can track your progress using apps or simple journals.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n-US" b="1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Make it Convenient</a:t>
            </a:r>
            <a:r>
              <a:rPr lang="en-US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:  Keep a reusable water bottle with you at all times.  Having water readily available increases the likelihood of meeting your hydration goals.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n-US" b="1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Incorporate Hydrating Foods</a:t>
            </a:r>
            <a:r>
              <a:rPr lang="en-US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:  Include fruits and vegetables with high water content in your meals.  Foods like cucumbers, oranges, and watermelon can contribute to your overall hydration.</a:t>
            </a:r>
          </a:p>
        </p:txBody>
      </p:sp>
      <p:pic>
        <p:nvPicPr>
          <p:cNvPr id="3" name="Picture 2" descr="Department of Defense Work-Life Programs Health &amp; Wellness ">
            <a:extLst>
              <a:ext uri="{FF2B5EF4-FFF2-40B4-BE49-F238E27FC236}">
                <a16:creationId xmlns:a16="http://schemas.microsoft.com/office/drawing/2014/main" id="{89884E48-D59E-E25C-C528-75FC77391B14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94" t="4646" r="23356" b="83374"/>
          <a:stretch/>
        </p:blipFill>
        <p:spPr>
          <a:xfrm>
            <a:off x="0" y="0"/>
            <a:ext cx="7543800" cy="1466850"/>
          </a:xfrm>
          <a:prstGeom prst="rect">
            <a:avLst/>
          </a:prstGeom>
          <a:ln/>
        </p:spPr>
      </p:pic>
      <p:pic>
        <p:nvPicPr>
          <p:cNvPr id="10" name="Picture 9" descr="Department of Defense Whole Person Whole Career Work-Life Programs Logo">
            <a:extLst>
              <a:ext uri="{FF2B5EF4-FFF2-40B4-BE49-F238E27FC236}">
                <a16:creationId xmlns:a16="http://schemas.microsoft.com/office/drawing/2014/main" id="{686C73ED-09F0-CB71-EA4D-9782C15CB903}"/>
              </a:ext>
            </a:extLst>
          </p:cNvPr>
          <p:cNvPicPr/>
          <p:nvPr/>
        </p:nvPicPr>
        <p:blipFill>
          <a:blip r:embed="rId4"/>
          <a:srcRect/>
          <a:stretch>
            <a:fillRect/>
          </a:stretch>
        </p:blipFill>
        <p:spPr>
          <a:xfrm>
            <a:off x="10291665" y="20996"/>
            <a:ext cx="1523145" cy="1466850"/>
          </a:xfrm>
          <a:prstGeom prst="rect">
            <a:avLst/>
          </a:prstGeom>
          <a:ln/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5077CD38-E8C6-4899-ACED-B6EBF511F255}"/>
              </a:ext>
            </a:extLst>
          </p:cNvPr>
          <p:cNvSpPr txBox="1"/>
          <p:nvPr/>
        </p:nvSpPr>
        <p:spPr>
          <a:xfrm>
            <a:off x="5516880" y="1622852"/>
            <a:ext cx="667512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/>
              <a:t>DoD Water Drinking Challenge</a:t>
            </a:r>
          </a:p>
          <a:p>
            <a:pPr algn="ctr"/>
            <a:r>
              <a:rPr lang="en-US" sz="2000" b="1" dirty="0"/>
              <a:t>January – March 2025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F8141D4-73BC-F326-3674-9048D3A452EF}"/>
              </a:ext>
            </a:extLst>
          </p:cNvPr>
          <p:cNvSpPr/>
          <p:nvPr/>
        </p:nvSpPr>
        <p:spPr>
          <a:xfrm>
            <a:off x="-3784" y="6545180"/>
            <a:ext cx="12195784" cy="312820"/>
          </a:xfrm>
          <a:prstGeom prst="rect">
            <a:avLst/>
          </a:prstGeom>
          <a:solidFill>
            <a:srgbClr val="E94124"/>
          </a:solidFill>
          <a:ln>
            <a:solidFill>
              <a:srgbClr val="E94124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ECB7354-E5DC-2954-5537-D2C70AE002F2}"/>
              </a:ext>
            </a:extLst>
          </p:cNvPr>
          <p:cNvSpPr txBox="1"/>
          <p:nvPr/>
        </p:nvSpPr>
        <p:spPr>
          <a:xfrm>
            <a:off x="1239253" y="6568305"/>
            <a:ext cx="7937241" cy="2896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tabLst>
                <a:tab pos="2971800" algn="ctr"/>
                <a:tab pos="5943600" algn="r"/>
              </a:tabLst>
            </a:pPr>
            <a:r>
              <a:rPr lang="en-US" sz="1300" i="1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For additional information, please email:</a:t>
            </a:r>
            <a:r>
              <a:rPr lang="en-US" sz="1300" b="1" i="1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 dodhra.mc-alex.dcpas.mbx.dod-worklife@mail.mil</a:t>
            </a:r>
            <a:endParaRPr lang="en-US" sz="1300" dirty="0">
              <a:solidFill>
                <a:srgbClr val="000000"/>
              </a:solidFill>
              <a:effectLst/>
              <a:latin typeface="Century Gothic" panose="020B0502020202020204" pitchFamily="34" charset="0"/>
              <a:ea typeface="Century Gothic" panose="020B0502020202020204" pitchFamily="34" charset="0"/>
              <a:cs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10198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Glass of fruit-infused water">
            <a:extLst>
              <a:ext uri="{FF2B5EF4-FFF2-40B4-BE49-F238E27FC236}">
                <a16:creationId xmlns:a16="http://schemas.microsoft.com/office/drawing/2014/main" id="{7BC2D776-F314-C61B-C4D5-3C9B586C4A3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66850"/>
            <a:ext cx="12192000" cy="5391150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1A0B7D98-106D-9EF6-2068-34569746F3F3}"/>
              </a:ext>
            </a:extLst>
          </p:cNvPr>
          <p:cNvSpPr txBox="1"/>
          <p:nvPr/>
        </p:nvSpPr>
        <p:spPr>
          <a:xfrm>
            <a:off x="5800536" y="2588855"/>
            <a:ext cx="6107807" cy="327128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000" b="1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Tips to Stay Hydrated </a:t>
            </a:r>
            <a:r>
              <a:rPr lang="en-US" b="1" i="1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(cont.</a:t>
            </a:r>
            <a:r>
              <a:rPr lang="en-US" b="1" i="1" dirty="0">
                <a:solidFill>
                  <a:srgbClr val="000000"/>
                </a:solidFill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)</a:t>
            </a:r>
            <a:endParaRPr lang="en-US" i="1" dirty="0">
              <a:solidFill>
                <a:srgbClr val="000000"/>
              </a:solidFill>
              <a:effectLst/>
              <a:latin typeface="Century Gothic" panose="020B0502020202020204" pitchFamily="34" charset="0"/>
              <a:ea typeface="Century Gothic" panose="020B0502020202020204" pitchFamily="34" charset="0"/>
              <a:cs typeface="Century Gothic" panose="020B0502020202020204" pitchFamily="34" charset="0"/>
            </a:endParaRP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 startAt="4"/>
              <a:tabLst>
                <a:tab pos="457200" algn="l"/>
              </a:tabLst>
            </a:pPr>
            <a:r>
              <a:rPr lang="en-US" b="1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Track Your Intake</a:t>
            </a:r>
            <a:r>
              <a:rPr lang="en-US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:  Use apps or journals to monitor your daily water consumption.  Keeping track can motivate you to stay on course and reach your hydration goals.</a:t>
            </a: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 startAt="4"/>
              <a:tabLst>
                <a:tab pos="457200" algn="l"/>
              </a:tabLst>
            </a:pPr>
            <a:r>
              <a:rPr lang="en-US" b="1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Encourage Team Participation</a:t>
            </a:r>
            <a:r>
              <a:rPr lang="en-US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:  Get your peers involved in the challenge.  Engage in friendly competitions or form teams to make the challenge more enjoyable and foster camaraderie.</a:t>
            </a:r>
          </a:p>
        </p:txBody>
      </p:sp>
      <p:pic>
        <p:nvPicPr>
          <p:cNvPr id="3" name="Picture 2" descr="Department of Defense Work-Life Programs Health &amp; Wellness ">
            <a:extLst>
              <a:ext uri="{FF2B5EF4-FFF2-40B4-BE49-F238E27FC236}">
                <a16:creationId xmlns:a16="http://schemas.microsoft.com/office/drawing/2014/main" id="{D8ECCDA6-BFE7-2741-C6DA-8BCD53804933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94" t="4646" r="23356" b="83374"/>
          <a:stretch/>
        </p:blipFill>
        <p:spPr>
          <a:xfrm>
            <a:off x="0" y="0"/>
            <a:ext cx="7543800" cy="1466850"/>
          </a:xfrm>
          <a:prstGeom prst="rect">
            <a:avLst/>
          </a:prstGeom>
          <a:ln/>
        </p:spPr>
      </p:pic>
      <p:pic>
        <p:nvPicPr>
          <p:cNvPr id="7" name="Picture 6" descr="Department of Defense Whole Person Whole Career Work-Life Programs Logo">
            <a:extLst>
              <a:ext uri="{FF2B5EF4-FFF2-40B4-BE49-F238E27FC236}">
                <a16:creationId xmlns:a16="http://schemas.microsoft.com/office/drawing/2014/main" id="{09DD4DDE-3A5D-8ADE-513F-081B8639B6C4}"/>
              </a:ext>
            </a:extLst>
          </p:cNvPr>
          <p:cNvPicPr/>
          <p:nvPr/>
        </p:nvPicPr>
        <p:blipFill>
          <a:blip r:embed="rId4"/>
          <a:srcRect/>
          <a:stretch>
            <a:fillRect/>
          </a:stretch>
        </p:blipFill>
        <p:spPr>
          <a:xfrm>
            <a:off x="10291665" y="20996"/>
            <a:ext cx="1523145" cy="1466850"/>
          </a:xfrm>
          <a:prstGeom prst="rect">
            <a:avLst/>
          </a:prstGeom>
          <a:ln/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C5E200B0-5EF2-99FB-A778-BF4020367B0A}"/>
              </a:ext>
            </a:extLst>
          </p:cNvPr>
          <p:cNvSpPr txBox="1"/>
          <p:nvPr/>
        </p:nvSpPr>
        <p:spPr>
          <a:xfrm>
            <a:off x="5516880" y="1622852"/>
            <a:ext cx="667512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/>
              <a:t>DoD Water Drinking Challenge</a:t>
            </a:r>
          </a:p>
          <a:p>
            <a:pPr algn="ctr"/>
            <a:r>
              <a:rPr lang="en-US" sz="2000" b="1" dirty="0"/>
              <a:t>January – March 2025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EFD2B51-E059-55EC-C855-8D1B6D442A44}"/>
              </a:ext>
            </a:extLst>
          </p:cNvPr>
          <p:cNvSpPr/>
          <p:nvPr/>
        </p:nvSpPr>
        <p:spPr>
          <a:xfrm>
            <a:off x="-3784" y="6545180"/>
            <a:ext cx="12195784" cy="312820"/>
          </a:xfrm>
          <a:prstGeom prst="rect">
            <a:avLst/>
          </a:prstGeom>
          <a:solidFill>
            <a:srgbClr val="E94124"/>
          </a:solidFill>
          <a:ln>
            <a:solidFill>
              <a:srgbClr val="E94124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E01125F-7D57-E64C-AE5F-2BB006D119E4}"/>
              </a:ext>
            </a:extLst>
          </p:cNvPr>
          <p:cNvSpPr txBox="1"/>
          <p:nvPr/>
        </p:nvSpPr>
        <p:spPr>
          <a:xfrm>
            <a:off x="1239253" y="6568305"/>
            <a:ext cx="7937241" cy="2896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tabLst>
                <a:tab pos="2971800" algn="ctr"/>
                <a:tab pos="5943600" algn="r"/>
              </a:tabLst>
            </a:pPr>
            <a:r>
              <a:rPr lang="en-US" sz="1300" i="1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For additional information, please email:</a:t>
            </a:r>
            <a:r>
              <a:rPr lang="en-US" sz="1300" b="1" i="1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 dodhra.mc-alex.dcpas.mbx.dod-worklife@mail.mil</a:t>
            </a:r>
            <a:endParaRPr lang="en-US" sz="1300" dirty="0">
              <a:solidFill>
                <a:srgbClr val="000000"/>
              </a:solidFill>
              <a:effectLst/>
              <a:latin typeface="Century Gothic" panose="020B0502020202020204" pitchFamily="34" charset="0"/>
              <a:ea typeface="Century Gothic" panose="020B0502020202020204" pitchFamily="34" charset="0"/>
              <a:cs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72984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6561182-D740-1246-51F8-31DB53FD783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3BB6E04A-3771-411C-2D96-E6DCEA44E784}"/>
              </a:ext>
            </a:extLst>
          </p:cNvPr>
          <p:cNvSpPr/>
          <p:nvPr/>
        </p:nvSpPr>
        <p:spPr>
          <a:xfrm>
            <a:off x="4552174" y="8964"/>
            <a:ext cx="7627794" cy="1445854"/>
          </a:xfrm>
          <a:prstGeom prst="rect">
            <a:avLst/>
          </a:prstGeom>
          <a:solidFill>
            <a:srgbClr val="E94124"/>
          </a:solidFill>
          <a:ln>
            <a:solidFill>
              <a:srgbClr val="E94124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4" name="Picture 3" descr="Glass of fruit-infused water">
            <a:extLst>
              <a:ext uri="{FF2B5EF4-FFF2-40B4-BE49-F238E27FC236}">
                <a16:creationId xmlns:a16="http://schemas.microsoft.com/office/drawing/2014/main" id="{3AA71373-F4EE-6D0E-0611-E30245F49C4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66850"/>
            <a:ext cx="12192000" cy="5391150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90A1F0E4-0064-2F06-64DC-6A24232C60C9}"/>
              </a:ext>
            </a:extLst>
          </p:cNvPr>
          <p:cNvSpPr txBox="1"/>
          <p:nvPr/>
        </p:nvSpPr>
        <p:spPr>
          <a:xfrm>
            <a:off x="5705475" y="2583603"/>
            <a:ext cx="6297930" cy="38404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700" b="1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Helpful Resources</a:t>
            </a:r>
            <a:endParaRPr lang="en-US" sz="1700" dirty="0">
              <a:solidFill>
                <a:srgbClr val="000000"/>
              </a:solidFill>
              <a:effectLst/>
              <a:latin typeface="Century Gothic" panose="020B0502020202020204" pitchFamily="34" charset="0"/>
              <a:ea typeface="Century Gothic" panose="020B0502020202020204" pitchFamily="34" charset="0"/>
              <a:cs typeface="Century Gothic" panose="020B0502020202020204" pitchFamily="34" charset="0"/>
            </a:endParaRPr>
          </a:p>
          <a:p>
            <a:pPr marL="342900" marR="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700" b="1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Centers for Disease Control and Prevention (CDC)</a:t>
            </a:r>
            <a:r>
              <a:rPr lang="en-US" sz="17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:  Drinking Water Week – </a:t>
            </a:r>
            <a:r>
              <a:rPr lang="en-US" sz="1700" u="sng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  <a:hlinkClick r:id="rId3"/>
              </a:rPr>
              <a:t>Drinking Water Week | Drinking Water | CDC</a:t>
            </a:r>
            <a:endParaRPr lang="en-US" sz="1700" dirty="0">
              <a:solidFill>
                <a:srgbClr val="000000"/>
              </a:solidFill>
              <a:effectLst/>
              <a:latin typeface="Century Gothic" panose="020B0502020202020204" pitchFamily="34" charset="0"/>
              <a:ea typeface="Century Gothic" panose="020B0502020202020204" pitchFamily="34" charset="0"/>
              <a:cs typeface="Century Gothic" panose="020B0502020202020204" pitchFamily="34" charset="0"/>
            </a:endParaRPr>
          </a:p>
          <a:p>
            <a:pPr marL="342900" marR="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700" b="1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Mayo Clinic Health System</a:t>
            </a:r>
            <a:r>
              <a:rPr lang="en-US" sz="17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:  Tips for Drinking More Water </a:t>
            </a:r>
            <a:r>
              <a:rPr lang="en-US" sz="1700" u="sng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  <a:hlinkClick r:id="rId4"/>
              </a:rPr>
              <a:t>Rethink Your Drink 30-Day Water Challenge ACTIVITY SHEET August MCHS Journey to Wellness MC477023</a:t>
            </a:r>
            <a:endParaRPr lang="en-US" sz="1700" dirty="0">
              <a:solidFill>
                <a:srgbClr val="0563C1"/>
              </a:solidFill>
              <a:effectLst/>
              <a:latin typeface="Century Gothic" panose="020B0502020202020204" pitchFamily="34" charset="0"/>
              <a:ea typeface="Century Gothic" panose="020B0502020202020204" pitchFamily="34" charset="0"/>
              <a:cs typeface="Century Gothic" panose="020B0502020202020204" pitchFamily="34" charset="0"/>
            </a:endParaRPr>
          </a:p>
          <a:p>
            <a:pPr marL="342900" marR="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700" b="1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Mayo Clinic Health System</a:t>
            </a:r>
            <a:r>
              <a:rPr lang="en-US" sz="17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:  </a:t>
            </a:r>
            <a:r>
              <a:rPr lang="en-US" sz="1700" u="sng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  <a:hlinkClick r:id="rId5"/>
              </a:rPr>
              <a:t>Water: Essential for your body - Mayo Clinic Health System</a:t>
            </a:r>
            <a:endParaRPr lang="en-US" sz="1700" dirty="0">
              <a:solidFill>
                <a:srgbClr val="000000"/>
              </a:solidFill>
              <a:effectLst/>
              <a:latin typeface="Century Gothic" panose="020B0502020202020204" pitchFamily="34" charset="0"/>
              <a:ea typeface="Century Gothic" panose="020B0502020202020204" pitchFamily="34" charset="0"/>
              <a:cs typeface="Century Gothic" panose="020B0502020202020204" pitchFamily="34" charset="0"/>
            </a:endParaRPr>
          </a:p>
          <a:p>
            <a:pPr marL="342900" marR="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700" b="1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National Institute of Health (NIH)</a:t>
            </a:r>
            <a:r>
              <a:rPr lang="en-US" sz="17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:  Hydrating for Health – </a:t>
            </a:r>
            <a:r>
              <a:rPr lang="en-US" sz="1700" u="sng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  <a:hlinkClick r:id="rId6"/>
              </a:rPr>
              <a:t>Hydrating for Health | NIH News in Health</a:t>
            </a:r>
            <a:endParaRPr lang="en-US" sz="1700" dirty="0">
              <a:solidFill>
                <a:srgbClr val="000000"/>
              </a:solidFill>
              <a:effectLst/>
              <a:latin typeface="Century Gothic" panose="020B0502020202020204" pitchFamily="34" charset="0"/>
              <a:ea typeface="Century Gothic" panose="020B0502020202020204" pitchFamily="34" charset="0"/>
              <a:cs typeface="Century Gothic" panose="020B0502020202020204" pitchFamily="34" charset="0"/>
            </a:endParaRPr>
          </a:p>
        </p:txBody>
      </p:sp>
      <p:pic>
        <p:nvPicPr>
          <p:cNvPr id="3" name="Picture 2" descr="Department of Defense Work-Life Programs Health &amp; Wellness ">
            <a:extLst>
              <a:ext uri="{FF2B5EF4-FFF2-40B4-BE49-F238E27FC236}">
                <a16:creationId xmlns:a16="http://schemas.microsoft.com/office/drawing/2014/main" id="{96BF9791-01DC-CB0F-F24B-BE17AFB440F6}"/>
              </a:ext>
            </a:extLst>
          </p:cNvPr>
          <p:cNvPicPr/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94" t="4646" r="23356" b="83374"/>
          <a:stretch/>
        </p:blipFill>
        <p:spPr>
          <a:xfrm>
            <a:off x="0" y="0"/>
            <a:ext cx="7543800" cy="1466850"/>
          </a:xfrm>
          <a:prstGeom prst="rect">
            <a:avLst/>
          </a:prstGeom>
          <a:ln/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7B973206-21A7-2830-1254-BD30D3A1E96D}"/>
              </a:ext>
            </a:extLst>
          </p:cNvPr>
          <p:cNvSpPr txBox="1"/>
          <p:nvPr/>
        </p:nvSpPr>
        <p:spPr>
          <a:xfrm>
            <a:off x="5516880" y="1622852"/>
            <a:ext cx="667512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/>
              <a:t>DoD Water Drinking Challenge</a:t>
            </a:r>
          </a:p>
          <a:p>
            <a:pPr algn="ctr"/>
            <a:r>
              <a:rPr lang="en-US" sz="2000" b="1" dirty="0"/>
              <a:t>January – March 2025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F54A592-2D4E-5DED-6575-FA2676AA2E6C}"/>
              </a:ext>
            </a:extLst>
          </p:cNvPr>
          <p:cNvSpPr/>
          <p:nvPr/>
        </p:nvSpPr>
        <p:spPr>
          <a:xfrm>
            <a:off x="-3784" y="6545180"/>
            <a:ext cx="12195784" cy="312820"/>
          </a:xfrm>
          <a:prstGeom prst="rect">
            <a:avLst/>
          </a:prstGeom>
          <a:solidFill>
            <a:srgbClr val="E94124"/>
          </a:solidFill>
          <a:ln>
            <a:solidFill>
              <a:srgbClr val="E94124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F1C9A01-F173-0104-F2F8-A868FA6478AA}"/>
              </a:ext>
            </a:extLst>
          </p:cNvPr>
          <p:cNvSpPr txBox="1"/>
          <p:nvPr/>
        </p:nvSpPr>
        <p:spPr>
          <a:xfrm>
            <a:off x="1239253" y="6568305"/>
            <a:ext cx="7937241" cy="2896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tabLst>
                <a:tab pos="2971800" algn="ctr"/>
                <a:tab pos="5943600" algn="r"/>
              </a:tabLst>
            </a:pPr>
            <a:r>
              <a:rPr lang="en-US" sz="1300" i="1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For additional information, please email:</a:t>
            </a:r>
            <a:r>
              <a:rPr lang="en-US" sz="1300" b="1" i="1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 dodhra.mc-alex.dcpas.mbx.dod-worklife@mail.mil</a:t>
            </a:r>
            <a:endParaRPr lang="en-US" sz="1300" dirty="0">
              <a:solidFill>
                <a:srgbClr val="000000"/>
              </a:solidFill>
              <a:effectLst/>
              <a:latin typeface="Century Gothic" panose="020B0502020202020204" pitchFamily="34" charset="0"/>
              <a:ea typeface="Century Gothic" panose="020B0502020202020204" pitchFamily="34" charset="0"/>
              <a:cs typeface="Century Gothic" panose="020B0502020202020204" pitchFamily="34" charset="0"/>
            </a:endParaRPr>
          </a:p>
        </p:txBody>
      </p:sp>
      <p:pic>
        <p:nvPicPr>
          <p:cNvPr id="7" name="Picture 6" descr="Department of Defense Whole Person Whole Career Work-Life Programs Logo">
            <a:extLst>
              <a:ext uri="{FF2B5EF4-FFF2-40B4-BE49-F238E27FC236}">
                <a16:creationId xmlns:a16="http://schemas.microsoft.com/office/drawing/2014/main" id="{95E5E2CF-1170-9978-B9E7-5595D5E6F186}"/>
              </a:ext>
            </a:extLst>
          </p:cNvPr>
          <p:cNvPicPr/>
          <p:nvPr/>
        </p:nvPicPr>
        <p:blipFill>
          <a:blip r:embed="rId8"/>
          <a:srcRect/>
          <a:stretch>
            <a:fillRect/>
          </a:stretch>
        </p:blipFill>
        <p:spPr>
          <a:xfrm>
            <a:off x="10291665" y="20996"/>
            <a:ext cx="1523145" cy="1466850"/>
          </a:xfrm>
          <a:prstGeom prst="rect">
            <a:avLst/>
          </a:prstGeom>
          <a:ln/>
        </p:spPr>
      </p:pic>
      <p:sp>
        <p:nvSpPr>
          <p:cNvPr id="13" name="Right Triangle 12">
            <a:extLst>
              <a:ext uri="{FF2B5EF4-FFF2-40B4-BE49-F238E27FC236}">
                <a16:creationId xmlns:a16="http://schemas.microsoft.com/office/drawing/2014/main" id="{2C444ECD-1E7D-B9A4-2E1E-452E72B8D948}"/>
              </a:ext>
            </a:extLst>
          </p:cNvPr>
          <p:cNvSpPr/>
          <p:nvPr/>
        </p:nvSpPr>
        <p:spPr>
          <a:xfrm rot="10800000">
            <a:off x="6859539" y="12031"/>
            <a:ext cx="762671" cy="543545"/>
          </a:xfrm>
          <a:prstGeom prst="rtTriangle">
            <a:avLst/>
          </a:prstGeom>
          <a:solidFill>
            <a:srgbClr val="E94124"/>
          </a:solidFill>
          <a:ln>
            <a:solidFill>
              <a:srgbClr val="E94124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FB8A3A6E-F89F-FE6F-7427-65B65A2071AA}"/>
              </a:ext>
            </a:extLst>
          </p:cNvPr>
          <p:cNvSpPr/>
          <p:nvPr/>
        </p:nvSpPr>
        <p:spPr>
          <a:xfrm>
            <a:off x="7459784" y="387542"/>
            <a:ext cx="324852" cy="1067276"/>
          </a:xfrm>
          <a:prstGeom prst="rect">
            <a:avLst/>
          </a:prstGeom>
          <a:solidFill>
            <a:srgbClr val="E94124"/>
          </a:solidFill>
          <a:ln>
            <a:solidFill>
              <a:srgbClr val="E94124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95461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221</TotalTime>
  <Words>591</Words>
  <Application>Microsoft Office PowerPoint</Application>
  <PresentationFormat>Widescreen</PresentationFormat>
  <Paragraphs>38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Aptos</vt:lpstr>
      <vt:lpstr>Aptos Display</vt:lpstr>
      <vt:lpstr>Arial</vt:lpstr>
      <vt:lpstr>Century Gothic</vt:lpstr>
      <vt:lpstr>Symbol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Baker, Braunilyn K (B) CIV DODHRA DCPAS (USA)</dc:creator>
  <cp:lastModifiedBy>Baker, Braunilyn K (B) CIV DODHRA DCPAS (USA)</cp:lastModifiedBy>
  <cp:revision>9</cp:revision>
  <dcterms:created xsi:type="dcterms:W3CDTF">2024-12-12T15:53:20Z</dcterms:created>
  <dcterms:modified xsi:type="dcterms:W3CDTF">2025-01-16T12:59:04Z</dcterms:modified>
</cp:coreProperties>
</file>