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1158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6A901F2-CF41-0241-BA8F-534ED127F7C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763" y="0"/>
            <a:ext cx="9134475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657D793-3274-6C45-8A65-500474DDCE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" y="2286004"/>
            <a:ext cx="6751320" cy="1408113"/>
          </a:xfrm>
        </p:spPr>
        <p:txBody>
          <a:bodyPr anchor="b">
            <a:normAutofit/>
          </a:bodyPr>
          <a:lstStyle>
            <a:lvl1pPr algn="l">
              <a:defRPr sz="2250">
                <a:solidFill>
                  <a:srgbClr val="AA1B2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6A2D6351-3D5B-B14B-927C-9234551CA5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640" y="3694117"/>
            <a:ext cx="5707380" cy="1589087"/>
          </a:xfrm>
        </p:spPr>
        <p:txBody>
          <a:bodyPr/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69" indent="0" algn="ctr">
              <a:buNone/>
              <a:defRPr sz="1125"/>
            </a:lvl2pPr>
            <a:lvl3pPr marL="514337" indent="0" algn="ctr">
              <a:buNone/>
              <a:defRPr sz="1013"/>
            </a:lvl3pPr>
            <a:lvl4pPr marL="771506" indent="0" algn="ctr">
              <a:buNone/>
              <a:defRPr sz="900"/>
            </a:lvl4pPr>
            <a:lvl5pPr marL="1028675" indent="0" algn="ctr">
              <a:buNone/>
              <a:defRPr sz="900"/>
            </a:lvl5pPr>
            <a:lvl6pPr marL="1285843" indent="0" algn="ctr">
              <a:buNone/>
              <a:defRPr sz="900"/>
            </a:lvl6pPr>
            <a:lvl7pPr marL="1543011" indent="0" algn="ctr">
              <a:buNone/>
              <a:defRPr sz="900"/>
            </a:lvl7pPr>
            <a:lvl8pPr marL="1800180" indent="0" algn="ctr">
              <a:buNone/>
              <a:defRPr sz="900"/>
            </a:lvl8pPr>
            <a:lvl9pPr marL="2057349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EA07588-B4D1-4C49-936E-FCB900BEAF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55420" y="6356354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175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F6A74-F0C8-0F42-B00C-B535E298E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A0A93-1366-334D-90AB-21E921635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 sz="1350"/>
            </a:lvl1pPr>
            <a:lvl2pPr>
              <a:lnSpc>
                <a:spcPct val="100000"/>
              </a:lnSpc>
              <a:defRPr sz="1125"/>
            </a:lvl2pPr>
            <a:lvl3pPr>
              <a:lnSpc>
                <a:spcPct val="100000"/>
              </a:lnSpc>
              <a:defRPr sz="1013"/>
            </a:lvl3pPr>
            <a:lvl4pPr>
              <a:lnSpc>
                <a:spcPct val="100000"/>
              </a:lnSpc>
              <a:defRPr sz="1013"/>
            </a:lvl4pPr>
            <a:lvl5pPr>
              <a:lnSpc>
                <a:spcPct val="100000"/>
              </a:lnSpc>
              <a:defRPr sz="101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A439167-465B-6347-8A42-EAE3947555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55420" y="6356354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675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384ED14-07D6-3B4E-8C8C-594DDAB777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4260" y="6356354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 sz="675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DDA7DBE-349D-3347-8B27-872397992E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540" y="6356354"/>
            <a:ext cx="1234440" cy="365125"/>
          </a:xfrm>
          <a:prstGeom prst="rect">
            <a:avLst/>
          </a:prstGeom>
        </p:spPr>
        <p:txBody>
          <a:bodyPr/>
          <a:lstStyle>
            <a:lvl1pPr>
              <a:defRPr sz="675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506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A6865-AF86-CB4A-8F8A-1A073F9B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B927E-4342-C448-B999-8C6FC15F2C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249682"/>
            <a:ext cx="3798570" cy="4927283"/>
          </a:xfrm>
        </p:spPr>
        <p:txBody>
          <a:bodyPr/>
          <a:lstStyle>
            <a:lvl1pPr>
              <a:lnSpc>
                <a:spcPct val="100000"/>
              </a:lnSpc>
              <a:defRPr sz="1350"/>
            </a:lvl1pPr>
            <a:lvl2pPr>
              <a:lnSpc>
                <a:spcPct val="100000"/>
              </a:lnSpc>
              <a:defRPr sz="1125"/>
            </a:lvl2pPr>
            <a:lvl3pPr>
              <a:lnSpc>
                <a:spcPct val="100000"/>
              </a:lnSpc>
              <a:defRPr sz="1013"/>
            </a:lvl3pPr>
            <a:lvl4pPr>
              <a:lnSpc>
                <a:spcPct val="100000"/>
              </a:lnSpc>
              <a:defRPr sz="1013"/>
            </a:lvl4pPr>
            <a:lvl5pPr>
              <a:lnSpc>
                <a:spcPct val="100000"/>
              </a:lnSpc>
              <a:defRPr sz="101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2D350E-EEA5-D14A-BD2F-9A45E731F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6780" y="1249682"/>
            <a:ext cx="3798570" cy="4927283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1013"/>
            </a:lvl4pPr>
            <a:lvl5pPr>
              <a:defRPr sz="101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C1DFA7A-96F9-4749-BD96-58BE5EC427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55420" y="6356354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675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9391D91-619A-094B-A55E-49C69C2DDD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4260" y="6356354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 sz="675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71E527B-FA6C-184E-B349-F9D22266FB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540" y="6356354"/>
            <a:ext cx="1234440" cy="365125"/>
          </a:xfrm>
          <a:prstGeom prst="rect">
            <a:avLst/>
          </a:prstGeom>
        </p:spPr>
        <p:txBody>
          <a:bodyPr/>
          <a:lstStyle>
            <a:lvl1pPr>
              <a:defRPr sz="675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2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8DA8B-1416-4841-BA18-BE9577542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3CBB1ED-7D56-0F49-B13C-8205B89F28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55420" y="6356354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675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E7EE1E7-4E46-5249-B93D-070333237F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4260" y="6356354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 sz="675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BD65503-B9C5-FF41-A9EF-CA7A6B6A2F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540" y="6356354"/>
            <a:ext cx="1234440" cy="365125"/>
          </a:xfrm>
          <a:prstGeom prst="rect">
            <a:avLst/>
          </a:prstGeom>
        </p:spPr>
        <p:txBody>
          <a:bodyPr/>
          <a:lstStyle>
            <a:lvl1pPr>
              <a:defRPr sz="675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96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A45A7BA-52E4-664C-A458-B81386A90E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55420" y="6356354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675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6802F54-B4A1-2540-9EB8-A5402831DF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4260" y="6356354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 sz="675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EFA8BAE-44BA-4D48-AA28-7C35AD3E58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540" y="6356354"/>
            <a:ext cx="1234440" cy="365125"/>
          </a:xfrm>
          <a:prstGeom prst="rect">
            <a:avLst/>
          </a:prstGeom>
        </p:spPr>
        <p:txBody>
          <a:bodyPr/>
          <a:lstStyle>
            <a:lvl1pPr>
              <a:defRPr sz="675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03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B1BB458-3831-6747-9EFF-1CF09025ABB2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4763" y="0"/>
            <a:ext cx="9134475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5DA6B9-3DAB-0746-9C33-B3601E770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6528"/>
            <a:ext cx="7886700" cy="8591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F0BC3E-BD2B-B043-8215-E07156861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290321"/>
            <a:ext cx="7886700" cy="48866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51ACB3B-5702-CA4C-B59A-AF0224FCF1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55420" y="6356354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675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71038C3-70B7-4E47-BF25-50DD0F3FB8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04260" y="6356354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 sz="675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FE4ED7C-C5B9-F240-996B-8671D4EE96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540" y="6356354"/>
            <a:ext cx="1234440" cy="365125"/>
          </a:xfrm>
          <a:prstGeom prst="rect">
            <a:avLst/>
          </a:prstGeom>
        </p:spPr>
        <p:txBody>
          <a:bodyPr/>
          <a:lstStyle>
            <a:lvl1pPr>
              <a:defRPr sz="675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70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514337" rtl="0" eaLnBrk="1" latinLnBrk="0" hangingPunct="1">
        <a:lnSpc>
          <a:spcPct val="90000"/>
        </a:lnSpc>
        <a:spcBef>
          <a:spcPct val="0"/>
        </a:spcBef>
        <a:buNone/>
        <a:defRPr sz="2025" b="1" i="1" kern="1200">
          <a:solidFill>
            <a:srgbClr val="AA1B2D"/>
          </a:solidFill>
          <a:latin typeface="Arial Narrow" panose="020B0604020202020204" pitchFamily="34" charset="0"/>
          <a:ea typeface="+mj-ea"/>
          <a:cs typeface="Arial Narrow" panose="020B0604020202020204" pitchFamily="34" charset="0"/>
        </a:defRPr>
      </a:lvl1pPr>
    </p:titleStyle>
    <p:bodyStyle>
      <a:lvl1pPr marL="128585" indent="-128585" algn="l" defTabSz="514337" rtl="0" eaLnBrk="1" latinLnBrk="0" hangingPunct="1">
        <a:lnSpc>
          <a:spcPct val="100000"/>
        </a:lnSpc>
        <a:spcBef>
          <a:spcPts val="563"/>
        </a:spcBef>
        <a:buClr>
          <a:srgbClr val="AA1B2D"/>
        </a:buClr>
        <a:buFont typeface="Arial" panose="020B0604020202020204" pitchFamily="34" charset="0"/>
        <a:buChar char="•"/>
        <a:defRPr sz="135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85753" indent="-128585" algn="l" defTabSz="514337" rtl="0" eaLnBrk="1" latinLnBrk="0" hangingPunct="1">
        <a:lnSpc>
          <a:spcPct val="100000"/>
        </a:lnSpc>
        <a:spcBef>
          <a:spcPts val="281"/>
        </a:spcBef>
        <a:buClr>
          <a:srgbClr val="AA1B2D"/>
        </a:buClr>
        <a:buFont typeface="Arial" panose="020B0604020202020204" pitchFamily="34" charset="0"/>
        <a:buChar char="•"/>
        <a:defRPr sz="1125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42921" indent="-128585" algn="l" defTabSz="514337" rtl="0" eaLnBrk="1" latinLnBrk="0" hangingPunct="1">
        <a:lnSpc>
          <a:spcPct val="100000"/>
        </a:lnSpc>
        <a:spcBef>
          <a:spcPts val="281"/>
        </a:spcBef>
        <a:buClr>
          <a:srgbClr val="AA1B2D"/>
        </a:buClr>
        <a:buFont typeface="Arial" panose="020B0604020202020204" pitchFamily="34" charset="0"/>
        <a:buChar char="•"/>
        <a:defRPr sz="1013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00090" indent="-128585" algn="l" defTabSz="514337" rtl="0" eaLnBrk="1" latinLnBrk="0" hangingPunct="1">
        <a:lnSpc>
          <a:spcPct val="100000"/>
        </a:lnSpc>
        <a:spcBef>
          <a:spcPts val="281"/>
        </a:spcBef>
        <a:buClr>
          <a:srgbClr val="AA1B2D"/>
        </a:buClr>
        <a:buFont typeface="Arial" panose="020B0604020202020204" pitchFamily="34" charset="0"/>
        <a:buChar char="•"/>
        <a:defRPr sz="1013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7259" indent="-128585" algn="l" defTabSz="514337" rtl="0" eaLnBrk="1" latinLnBrk="0" hangingPunct="1">
        <a:lnSpc>
          <a:spcPct val="100000"/>
        </a:lnSpc>
        <a:spcBef>
          <a:spcPts val="281"/>
        </a:spcBef>
        <a:buClr>
          <a:srgbClr val="AA1B2D"/>
        </a:buClr>
        <a:buFont typeface="Arial" panose="020B0604020202020204" pitchFamily="34" charset="0"/>
        <a:buChar char="•"/>
        <a:defRPr sz="1013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414427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3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7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1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/>
              <a:t>ALD 3500 – DAU’s Coach Training Program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152" y="1371600"/>
            <a:ext cx="9025847" cy="4678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defRPr sz="2000"/>
            </a:pPr>
            <a:r>
              <a:rPr dirty="0"/>
              <a:t>Become a Certified Coach for the Defense Acquisition Workforce</a:t>
            </a:r>
          </a:p>
          <a:p>
            <a:pPr>
              <a:defRPr sz="2000"/>
            </a:pPr>
            <a:endParaRPr dirty="0"/>
          </a:p>
          <a:p>
            <a:pPr lvl="1">
              <a:defRPr sz="2000"/>
            </a:pPr>
            <a:r>
              <a:rPr dirty="0"/>
              <a:t>• International Coaching Federation (ICF)-accredited training toward ACC credential</a:t>
            </a:r>
          </a:p>
          <a:p>
            <a:pPr lvl="1">
              <a:defRPr sz="2000"/>
            </a:pPr>
            <a:r>
              <a:rPr dirty="0"/>
              <a:t>• Virtual delivery via Microsoft Teams – no cost to participants</a:t>
            </a:r>
          </a:p>
          <a:p>
            <a:pPr lvl="1">
              <a:defRPr sz="2000"/>
            </a:pPr>
            <a:r>
              <a:rPr dirty="0"/>
              <a:t>• Blends instruction, practice coaching, and feedback</a:t>
            </a:r>
          </a:p>
          <a:p>
            <a:pPr lvl="1">
              <a:defRPr sz="2000"/>
            </a:pPr>
            <a:r>
              <a:rPr dirty="0"/>
              <a:t>• Target Audience: Acquisition leaders, professionals, and aspiring coaches</a:t>
            </a:r>
          </a:p>
          <a:p>
            <a:pPr>
              <a:defRPr sz="2000"/>
            </a:pPr>
            <a:endParaRPr dirty="0"/>
          </a:p>
          <a:p>
            <a:pPr>
              <a:defRPr sz="2000" b="1"/>
            </a:pPr>
            <a:r>
              <a:rPr dirty="0"/>
              <a:t>Application Process:</a:t>
            </a:r>
          </a:p>
          <a:p>
            <a:pPr lvl="1">
              <a:defRPr sz="2000"/>
            </a:pPr>
            <a:r>
              <a:rPr dirty="0"/>
              <a:t>• DAU personnel: Apply through the DAU course catalog</a:t>
            </a:r>
          </a:p>
          <a:p>
            <a:pPr lvl="1">
              <a:defRPr sz="2000"/>
            </a:pPr>
            <a:r>
              <a:rPr dirty="0"/>
              <a:t>• Non-DAU personnel: Apply through your organization’s Coaching Lead via DCPAS</a:t>
            </a:r>
          </a:p>
          <a:p>
            <a:pPr>
              <a:defRPr sz="2000"/>
            </a:pPr>
            <a:endParaRPr dirty="0"/>
          </a:p>
          <a:p>
            <a:pPr>
              <a:defRPr sz="2000"/>
            </a:pPr>
            <a:r>
              <a:rPr dirty="0"/>
              <a:t>For questions: coaching@dau.edu | www.dau.edu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AU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U" id="{1FE94288-9C68-4CD4-B400-2010E784FBD1}" vid="{C983092B-C517-4ACA-AF1D-41378C9AEB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DAU</Template>
  <TotalTime>2</TotalTime>
  <Words>99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Narrow</vt:lpstr>
      <vt:lpstr>DAU</vt:lpstr>
      <vt:lpstr>ALD 3500 – DAU’s Coach Training Program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Bailey, William</cp:lastModifiedBy>
  <cp:revision>2</cp:revision>
  <dcterms:created xsi:type="dcterms:W3CDTF">2013-01-27T09:14:16Z</dcterms:created>
  <dcterms:modified xsi:type="dcterms:W3CDTF">2025-09-03T19:18:44Z</dcterms:modified>
  <cp:category/>
</cp:coreProperties>
</file>